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7" r:id="rId2"/>
    <p:sldId id="264" r:id="rId3"/>
    <p:sldId id="303" r:id="rId4"/>
    <p:sldId id="265" r:id="rId5"/>
    <p:sldId id="261" r:id="rId6"/>
    <p:sldId id="304" r:id="rId7"/>
    <p:sldId id="279" r:id="rId8"/>
    <p:sldId id="263" r:id="rId9"/>
    <p:sldId id="273" r:id="rId10"/>
    <p:sldId id="305" r:id="rId11"/>
    <p:sldId id="282" r:id="rId12"/>
  </p:sldIdLst>
  <p:sldSz cx="9144000" cy="5143500" type="screen16x9"/>
  <p:notesSz cx="6858000" cy="9144000"/>
  <p:embeddedFontLst>
    <p:embeddedFont>
      <p:font typeface="Roboto Condensed Light" panose="02000000000000000000" pitchFamily="2" charset="0"/>
      <p:regular r:id="rId14"/>
      <p: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Arial Rounded MT Bold" panose="020F070403050403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C8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D9F94DE-BF8E-4CC8-BFE5-F360CF143E55}">
  <a:tblStyle styleId="{0D9F94DE-BF8E-4CC8-BFE5-F360CF143E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>
        <p:scale>
          <a:sx n="123" d="100"/>
          <a:sy n="123" d="100"/>
        </p:scale>
        <p:origin x="-44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78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ffc76c28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ffc76c28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fbdfc9e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fbdfc9e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324a441e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324a441e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0ba60c4e6_0_46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0ba60c4e6_0_46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0ba60c4e6_0_46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90ba60c4e6_0_46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fbdfc9e5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fbdfc9e5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fbdfc9e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fbdfc9e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fbdfc9e5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fbdfc9e5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90cfdc17a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90cfdc17a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ffc76c281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ffc76c281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90ba60c4e6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90ba60c4e6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2838674">
            <a:off x="5139931" y="-1214589"/>
            <a:ext cx="2352425" cy="2599797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720000" y="1419300"/>
            <a:ext cx="77040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Livvic"/>
              <a:buAutoNum type="arabicPeriod"/>
              <a:defRPr sz="1100">
                <a:solidFill>
                  <a:srgbClr val="000000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200">
                <a:solidFill>
                  <a:srgbClr val="000000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200">
                <a:solidFill>
                  <a:srgbClr val="000000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200">
                <a:solidFill>
                  <a:srgbClr val="000000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200">
                <a:solidFill>
                  <a:srgbClr val="000000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200">
                <a:solidFill>
                  <a:srgbClr val="000000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200">
                <a:solidFill>
                  <a:srgbClr val="000000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200">
                <a:solidFill>
                  <a:srgbClr val="000000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1289775" y="2650575"/>
            <a:ext cx="2959463" cy="297458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875150" y="3501700"/>
            <a:ext cx="4977418" cy="321724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">
  <p:cSld name="CUSTOM_1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 hasCustomPrompt="1"/>
          </p:nvPr>
        </p:nvSpPr>
        <p:spPr>
          <a:xfrm>
            <a:off x="945825" y="2283775"/>
            <a:ext cx="2283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F9F6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226" name="Google Shape;22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 idx="2" hasCustomPrompt="1"/>
          </p:nvPr>
        </p:nvSpPr>
        <p:spPr>
          <a:xfrm>
            <a:off x="3430200" y="2283775"/>
            <a:ext cx="2283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F9F6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 idx="3" hasCustomPrompt="1"/>
          </p:nvPr>
        </p:nvSpPr>
        <p:spPr>
          <a:xfrm>
            <a:off x="5914575" y="2283775"/>
            <a:ext cx="2283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F9F6F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229" name="Google Shape;229;p28"/>
          <p:cNvSpPr txBox="1">
            <a:spLocks noGrp="1"/>
          </p:cNvSpPr>
          <p:nvPr>
            <p:ph type="subTitle" idx="1"/>
          </p:nvPr>
        </p:nvSpPr>
        <p:spPr>
          <a:xfrm>
            <a:off x="945825" y="2994800"/>
            <a:ext cx="2283600" cy="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subTitle" idx="4"/>
          </p:nvPr>
        </p:nvSpPr>
        <p:spPr>
          <a:xfrm>
            <a:off x="3430200" y="2945825"/>
            <a:ext cx="2283600" cy="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ubTitle" idx="5"/>
          </p:nvPr>
        </p:nvSpPr>
        <p:spPr>
          <a:xfrm>
            <a:off x="5914575" y="2945825"/>
            <a:ext cx="2283600" cy="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6364801" y="-2308150"/>
            <a:ext cx="4406381" cy="284814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/>
          <p:nvPr/>
        </p:nvSpPr>
        <p:spPr>
          <a:xfrm rot="2456136">
            <a:off x="7261908" y="4017127"/>
            <a:ext cx="3224758" cy="2727464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8"/>
          <p:cNvSpPr/>
          <p:nvPr/>
        </p:nvSpPr>
        <p:spPr>
          <a:xfrm rot="3841743">
            <a:off x="-1188308" y="-205248"/>
            <a:ext cx="2051627" cy="1735299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30225" y="2526385"/>
            <a:ext cx="32388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174975" y="2526385"/>
            <a:ext cx="32388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730225" y="2030635"/>
            <a:ext cx="32388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5174975" y="2030635"/>
            <a:ext cx="32388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rot="5578162">
            <a:off x="23146" y="-2112731"/>
            <a:ext cx="2404229" cy="3318446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3409778">
            <a:off x="7604215" y="585687"/>
            <a:ext cx="3194829" cy="3318471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7528509">
            <a:off x="642778" y="4234444"/>
            <a:ext cx="3194898" cy="3318506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20000" y="297700"/>
            <a:ext cx="7704000" cy="14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720000" y="1685000"/>
            <a:ext cx="7704000" cy="12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 rot="3884861">
            <a:off x="6510945" y="2615307"/>
            <a:ext cx="2117526" cy="2340298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1166963">
            <a:off x="6903837" y="-1257530"/>
            <a:ext cx="2868501" cy="268210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10309268">
            <a:off x="125262" y="-823853"/>
            <a:ext cx="2468038" cy="2727700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-6209576">
            <a:off x="577533" y="3740872"/>
            <a:ext cx="1995604" cy="1687913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2244189" y="3653100"/>
            <a:ext cx="46695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presentation template was created by Slidesgo, including icons by Flaticon, and infographics &amp; images by Freepik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6277061" y="3076044"/>
            <a:ext cx="21471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2"/>
          </p:nvPr>
        </p:nvSpPr>
        <p:spPr>
          <a:xfrm>
            <a:off x="3498518" y="3480784"/>
            <a:ext cx="21471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3"/>
          </p:nvPr>
        </p:nvSpPr>
        <p:spPr>
          <a:xfrm>
            <a:off x="3498518" y="3076044"/>
            <a:ext cx="21471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4"/>
          </p:nvPr>
        </p:nvSpPr>
        <p:spPr>
          <a:xfrm>
            <a:off x="6277061" y="3480784"/>
            <a:ext cx="21471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5"/>
          </p:nvPr>
        </p:nvSpPr>
        <p:spPr>
          <a:xfrm>
            <a:off x="720000" y="3076044"/>
            <a:ext cx="21471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6"/>
          </p:nvPr>
        </p:nvSpPr>
        <p:spPr>
          <a:xfrm>
            <a:off x="720000" y="3480784"/>
            <a:ext cx="21471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-1289775" y="2650575"/>
            <a:ext cx="2959463" cy="297458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5875150" y="3501700"/>
            <a:ext cx="4977418" cy="321724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2369388" y="2877882"/>
            <a:ext cx="4405200" cy="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1"/>
          </p:nvPr>
        </p:nvSpPr>
        <p:spPr>
          <a:xfrm>
            <a:off x="2369416" y="1696518"/>
            <a:ext cx="4405200" cy="10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-227486" y="3852319"/>
            <a:ext cx="4684310" cy="3991503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5215447">
            <a:off x="-1184315" y="-1187477"/>
            <a:ext cx="2870134" cy="3733968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6844176" y="-802125"/>
            <a:ext cx="2642719" cy="3210921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1"/>
          </p:nvPr>
        </p:nvSpPr>
        <p:spPr>
          <a:xfrm>
            <a:off x="3487353" y="3195725"/>
            <a:ext cx="21693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2"/>
          </p:nvPr>
        </p:nvSpPr>
        <p:spPr>
          <a:xfrm>
            <a:off x="3487351" y="3638550"/>
            <a:ext cx="21693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3"/>
          </p:nvPr>
        </p:nvSpPr>
        <p:spPr>
          <a:xfrm>
            <a:off x="5989294" y="3195725"/>
            <a:ext cx="21693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4"/>
          </p:nvPr>
        </p:nvSpPr>
        <p:spPr>
          <a:xfrm>
            <a:off x="5979545" y="3638550"/>
            <a:ext cx="21693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5"/>
          </p:nvPr>
        </p:nvSpPr>
        <p:spPr>
          <a:xfrm>
            <a:off x="995150" y="3195725"/>
            <a:ext cx="21693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6"/>
          </p:nvPr>
        </p:nvSpPr>
        <p:spPr>
          <a:xfrm>
            <a:off x="995150" y="3638550"/>
            <a:ext cx="2169300" cy="9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 rot="-2838674">
            <a:off x="3265681" y="-2136964"/>
            <a:ext cx="2352425" cy="2599797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555400" y="3735525"/>
            <a:ext cx="2959463" cy="297458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2700078">
            <a:off x="-1287505" y="4006088"/>
            <a:ext cx="3562964" cy="2303043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7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8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1"/>
          </p:nvPr>
        </p:nvSpPr>
        <p:spPr>
          <a:xfrm>
            <a:off x="818388" y="2776363"/>
            <a:ext cx="21621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2"/>
          </p:nvPr>
        </p:nvSpPr>
        <p:spPr>
          <a:xfrm>
            <a:off x="3490938" y="2776375"/>
            <a:ext cx="21621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3"/>
          </p:nvPr>
        </p:nvSpPr>
        <p:spPr>
          <a:xfrm>
            <a:off x="6163513" y="2776375"/>
            <a:ext cx="21621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/>
          <p:nvPr/>
        </p:nvSpPr>
        <p:spPr>
          <a:xfrm rot="-10568817">
            <a:off x="8098434" y="-569725"/>
            <a:ext cx="2440416" cy="2697058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 rot="1206926">
            <a:off x="-1142696" y="-585043"/>
            <a:ext cx="2468087" cy="2727679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 rot="-7303708">
            <a:off x="1926165" y="4430840"/>
            <a:ext cx="2440482" cy="2697085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1"/>
          </p:nvPr>
        </p:nvSpPr>
        <p:spPr>
          <a:xfrm>
            <a:off x="720000" y="1552550"/>
            <a:ext cx="7704000" cy="30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7"/>
          <p:cNvSpPr/>
          <p:nvPr/>
        </p:nvSpPr>
        <p:spPr>
          <a:xfrm rot="3884948">
            <a:off x="6904613" y="2703097"/>
            <a:ext cx="2440422" cy="2697106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7"/>
          <p:cNvSpPr/>
          <p:nvPr/>
        </p:nvSpPr>
        <p:spPr>
          <a:xfrm rot="1166963">
            <a:off x="6261749" y="-454317"/>
            <a:ext cx="2868501" cy="268210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 rot="8503840">
            <a:off x="-308714" y="-1138391"/>
            <a:ext cx="1618133" cy="1788428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8" r:id="rId6"/>
    <p:sldLayoutId id="2147483665" r:id="rId7"/>
    <p:sldLayoutId id="2147483671" r:id="rId8"/>
    <p:sldLayoutId id="2147483673" r:id="rId9"/>
    <p:sldLayoutId id="2147483674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admin@belarabyapps.com" TargetMode="External"/><Relationship Id="rId4" Type="http://schemas.openxmlformats.org/officeDocument/2006/relationships/hyperlink" Target="https://wa.me/+20109793284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.me/+20109793284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hyperlink" Target="mailto:admin@belarabyapp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438150"/>
            <a:ext cx="2816219" cy="135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5050" y="2800350"/>
            <a:ext cx="300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1600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يمكنك التواصل دائمًا معنا :</a:t>
            </a:r>
          </a:p>
          <a:p>
            <a:pPr algn="r"/>
            <a:r>
              <a:rPr lang="ar-EG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واتس آب:</a:t>
            </a:r>
          </a:p>
          <a:p>
            <a:pPr algn="r"/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(+02)01097932844</a:t>
            </a:r>
            <a:endParaRPr lang="ar-EG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البريد الالكتروني:</a:t>
            </a:r>
          </a:p>
          <a:p>
            <a:pPr algn="r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admin@belarabyapps.com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4950"/>
            <a:ext cx="476250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715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400" dirty="0" smtClean="0"/>
              <a:t>آداب </a:t>
            </a:r>
            <a:r>
              <a:rPr lang="ar-EG" sz="4400" dirty="0"/>
              <a:t>التعامل مع </a:t>
            </a:r>
            <a:endParaRPr lang="ar-EG" sz="4400" dirty="0" smtClean="0"/>
          </a:p>
          <a:p>
            <a:pPr algn="ctr"/>
            <a:r>
              <a:rPr lang="ar-EG" sz="4400" dirty="0" smtClean="0"/>
              <a:t>ذوي </a:t>
            </a:r>
            <a:r>
              <a:rPr lang="ar-EG" sz="4400" dirty="0"/>
              <a:t>الاحتياجات الخاصة</a:t>
            </a:r>
            <a:endParaRPr lang="en-US" sz="4400" dirty="0"/>
          </a:p>
        </p:txBody>
      </p:sp>
      <p:sp>
        <p:nvSpPr>
          <p:cNvPr id="10" name="Google Shape;2564;p40"/>
          <p:cNvSpPr txBox="1">
            <a:spLocks/>
          </p:cNvSpPr>
          <p:nvPr/>
        </p:nvSpPr>
        <p:spPr>
          <a:xfrm>
            <a:off x="5410200" y="2114550"/>
            <a:ext cx="3505200" cy="7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Livvic"/>
              <a:buAutoNum type="arabicPeriod"/>
              <a:def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Livvic"/>
              <a:buNone/>
            </a:pPr>
            <a:endParaRPr lang="ar-E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Font typeface="Livvic"/>
              <a:buNone/>
            </a:pPr>
            <a:r>
              <a:rPr lang="ar-EG" sz="1600" dirty="0" smtClean="0">
                <a:latin typeface="Arial Rounded MT Bold" panose="020F0704030504030204" pitchFamily="34" charset="0"/>
                <a:ea typeface="Open Sans" panose="020B0604020202020204" charset="0"/>
                <a:cs typeface="Tahoma" panose="020B0604030504040204" pitchFamily="34" charset="0"/>
              </a:rPr>
              <a:t>هذا العمل مقدم من </a:t>
            </a:r>
            <a:r>
              <a:rPr lang="ar-EG" sz="1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Open Sans" panose="020B0604020202020204" charset="0"/>
                <a:cs typeface="Tahoma" panose="020B0604030504040204" pitchFamily="34" charset="0"/>
              </a:rPr>
              <a:t>موقع بالعربي نتعلم</a:t>
            </a:r>
          </a:p>
          <a:p>
            <a:pPr marL="0" indent="0" algn="r">
              <a:buFont typeface="Livvic"/>
              <a:buNone/>
            </a:pPr>
            <a:r>
              <a:rPr lang="ar-EG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Open Sans" panose="020B0604020202020204" charset="0"/>
                <a:cs typeface="Tahoma" panose="020B0604030504040204" pitchFamily="34" charset="0"/>
              </a:rPr>
              <a:t>بهدف توعية الأطفال كيفية التعامل </a:t>
            </a:r>
          </a:p>
          <a:p>
            <a:pPr marL="0" indent="0" algn="r">
              <a:buFont typeface="Livvic"/>
              <a:buNone/>
            </a:pPr>
            <a:r>
              <a:rPr lang="ar-EG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Open Sans" panose="020B0604020202020204" charset="0"/>
                <a:cs typeface="Tahoma" panose="020B0604030504040204" pitchFamily="34" charset="0"/>
              </a:rPr>
              <a:t>مع </a:t>
            </a:r>
            <a:r>
              <a:rPr lang="ar-EG" sz="1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Open Sans" panose="020B0604020202020204" charset="0"/>
                <a:cs typeface="Tahoma" panose="020B0604030504040204" pitchFamily="34" charset="0"/>
              </a:rPr>
              <a:t>ذوي الإحتياجات الخاصة</a:t>
            </a:r>
          </a:p>
          <a:p>
            <a:pPr marL="0" indent="0" algn="ctr">
              <a:buNone/>
            </a:pPr>
            <a:endParaRPr lang="ar-EG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indent="0" algn="ctr">
              <a:buFont typeface="Livvic"/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Livvic"/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5242" y="46291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-2700000">
            <a:off x="7101345" y="-136688"/>
            <a:ext cx="1395714" cy="1050882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447800" y="3409950"/>
            <a:ext cx="63514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EG" sz="2200" dirty="0" smtClean="0"/>
              <a:t>التعرّف على نقاط القوة لديهم، ثم </a:t>
            </a:r>
            <a:r>
              <a:rPr lang="ar-EG" sz="2200" dirty="0" smtClean="0">
                <a:solidFill>
                  <a:srgbClr val="008000"/>
                </a:solidFill>
              </a:rPr>
              <a:t>تشجيعهم </a:t>
            </a:r>
            <a:r>
              <a:rPr lang="ar-EG" sz="2200" dirty="0">
                <a:solidFill>
                  <a:srgbClr val="008000"/>
                </a:solidFill>
              </a:rPr>
              <a:t>على إظهار </a:t>
            </a:r>
            <a:r>
              <a:rPr lang="ar-EG" sz="2200" dirty="0" smtClean="0">
                <a:solidFill>
                  <a:srgbClr val="008000"/>
                </a:solidFill>
              </a:rPr>
              <a:t>مواهبهم</a:t>
            </a:r>
            <a:r>
              <a:rPr lang="ar-EG" sz="2200" dirty="0" smtClean="0"/>
              <a:t>.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EG" sz="2200" dirty="0" smtClean="0">
                <a:solidFill>
                  <a:srgbClr val="008000"/>
                </a:solidFill>
              </a:rPr>
              <a:t>تقديم </a:t>
            </a:r>
            <a:r>
              <a:rPr lang="ar-EG" sz="2200" dirty="0">
                <a:solidFill>
                  <a:srgbClr val="008000"/>
                </a:solidFill>
              </a:rPr>
              <a:t>المساعدة </a:t>
            </a:r>
            <a:r>
              <a:rPr lang="ar-EG" sz="2200" dirty="0"/>
              <a:t>في حال احتاج أحدهم مساعدةً في حل الواجبات المدرسيّة.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50" y="57150"/>
            <a:ext cx="4978260" cy="327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45242" y="46291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" y="388753"/>
            <a:ext cx="1119091" cy="5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53102" y="3638550"/>
            <a:ext cx="4804898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ar-EG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يمكنك التواصل دائمًا معنا :</a:t>
            </a:r>
          </a:p>
          <a:p>
            <a:pPr algn="r"/>
            <a:r>
              <a:rPr lang="ar-E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واتس آب:</a:t>
            </a:r>
          </a:p>
          <a:p>
            <a:pPr algn="r"/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(+02)01097932844</a:t>
            </a:r>
            <a:endParaRPr lang="ar-E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البريد الالكتروني:</a:t>
            </a:r>
          </a:p>
          <a:p>
            <a:pPr algn="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admin@belarabyapps.com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49" y="742950"/>
            <a:ext cx="4070651" cy="2967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04" y="3028950"/>
            <a:ext cx="1509896" cy="7239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52820" y="471701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133350"/>
            <a:ext cx="4079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dirty="0" smtClean="0">
                <a:solidFill>
                  <a:schemeClr val="accent1"/>
                </a:solidFill>
              </a:rPr>
              <a:t>ذوي </a:t>
            </a:r>
            <a:r>
              <a:rPr lang="ar-EG" sz="4400" dirty="0">
                <a:solidFill>
                  <a:schemeClr val="accent1"/>
                </a:solidFill>
              </a:rPr>
              <a:t>الهمم</a:t>
            </a:r>
            <a:r>
              <a:rPr lang="ar-EG" sz="3600" dirty="0">
                <a:solidFill>
                  <a:schemeClr val="accent1"/>
                </a:solidFill>
              </a:rPr>
              <a:t> </a:t>
            </a:r>
            <a:r>
              <a:rPr lang="ar-EG" sz="3600" dirty="0" smtClean="0">
                <a:solidFill>
                  <a:schemeClr val="accent1"/>
                </a:solidFill>
              </a:rPr>
              <a:t>.. </a:t>
            </a:r>
            <a:r>
              <a:rPr lang="ar-EG" sz="3600" dirty="0" smtClean="0">
                <a:solidFill>
                  <a:schemeClr val="accent1"/>
                </a:solidFill>
              </a:rPr>
              <a:t>لستم </a:t>
            </a:r>
            <a:r>
              <a:rPr lang="ar-EG" sz="3600" dirty="0">
                <a:solidFill>
                  <a:schemeClr val="accent1"/>
                </a:solidFill>
              </a:rPr>
              <a:t>وحدكم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5750"/>
            <a:ext cx="5943600" cy="2971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8800" y="422321"/>
            <a:ext cx="5486400" cy="569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3000" dirty="0" smtClean="0">
                <a:solidFill>
                  <a:schemeClr val="accent1"/>
                </a:solidFill>
              </a:rPr>
              <a:t>آداب التعامل مع ذوي الاحتياجات الخاصة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25755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/>
            <a:r>
              <a:rPr lang="ar-EG" sz="2400" dirty="0" smtClean="0">
                <a:latin typeface="Arial Rounded MT Bold" panose="020F0704030504030204" pitchFamily="34" charset="0"/>
                <a:ea typeface="Open Sans" panose="020B0604020202020204" charset="0"/>
              </a:rPr>
              <a:t>يرغب الأشخاص ذوو الإعاقة</a:t>
            </a:r>
            <a:r>
              <a:rPr lang="en-US" sz="2400" dirty="0" smtClean="0">
                <a:latin typeface="Arial Rounded MT Bold" panose="020F0704030504030204" pitchFamily="34" charset="0"/>
                <a:ea typeface="Open Sans" panose="020B0604020202020204" charset="0"/>
              </a:rPr>
              <a:t> </a:t>
            </a:r>
            <a:r>
              <a:rPr lang="ar-EG" sz="2400" dirty="0" smtClean="0">
                <a:latin typeface="Arial Rounded MT Bold" panose="020F0704030504030204" pitchFamily="34" charset="0"/>
                <a:ea typeface="Open Sans" panose="020B0604020202020204" charset="0"/>
              </a:rPr>
              <a:t>أن يعاملهم الناس </a:t>
            </a:r>
            <a:r>
              <a:rPr lang="ar-EG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Open Sans" panose="020B0604020202020204" charset="0"/>
              </a:rPr>
              <a:t>بلا تمييز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r" rtl="1" fontAlgn="base"/>
            <a:r>
              <a:rPr lang="ar-EG" sz="2400" dirty="0" smtClean="0">
                <a:latin typeface="Arial Rounded MT Bold" panose="020F0704030504030204" pitchFamily="34" charset="0"/>
                <a:ea typeface="Open Sans" panose="020B0604020202020204" charset="0"/>
              </a:rPr>
              <a:t>حتى يسهل عليهم </a:t>
            </a:r>
            <a:r>
              <a:rPr lang="ar-EG" sz="2400" b="1" dirty="0" smtClean="0">
                <a:solidFill>
                  <a:srgbClr val="008000"/>
                </a:solidFill>
                <a:latin typeface="Arial Rounded MT Bold" panose="020F0704030504030204" pitchFamily="34" charset="0"/>
                <a:ea typeface="Open Sans" panose="020B0604020202020204" charset="0"/>
              </a:rPr>
              <a:t>الأندماج في المجتمع </a:t>
            </a:r>
            <a:r>
              <a:rPr lang="ar-EG" sz="2400" dirty="0" smtClean="0">
                <a:latin typeface="Arial Rounded MT Bold" panose="020F0704030504030204" pitchFamily="34" charset="0"/>
                <a:ea typeface="Open Sans" panose="020B0604020202020204" charset="0"/>
              </a:rPr>
              <a:t>وأداء أدوارهم بتلقائية</a:t>
            </a:r>
            <a:r>
              <a:rPr lang="en-US" sz="2400" dirty="0" smtClean="0">
                <a:latin typeface="Arial Rounded MT Bold" panose="020F0704030504030204" pitchFamily="34" charset="0"/>
                <a:ea typeface="Open Sans" panose="020B0604020202020204" charset="0"/>
              </a:rPr>
              <a:t> .</a:t>
            </a:r>
            <a:endParaRPr lang="en-US" sz="2400" dirty="0">
              <a:latin typeface="Arial Rounded MT Bold" panose="020F070403050403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2420" y="46291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61948"/>
            <a:ext cx="1119091" cy="5365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333375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EG" sz="2000" dirty="0"/>
              <a:t>تجنب التحديق أو إظهار أي رد فعل عند رؤية أي </a:t>
            </a:r>
            <a:r>
              <a:rPr lang="ar-EG" sz="2000" dirty="0" smtClean="0"/>
              <a:t>شخص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r-EG" sz="2000" dirty="0" smtClean="0"/>
              <a:t> </a:t>
            </a:r>
            <a:r>
              <a:rPr lang="ar-EG" sz="2000" dirty="0"/>
              <a:t>من </a:t>
            </a:r>
            <a:r>
              <a:rPr lang="ar-EG" sz="2000" b="1" dirty="0">
                <a:solidFill>
                  <a:srgbClr val="008000"/>
                </a:solidFill>
              </a:rPr>
              <a:t>ذوي الاحتياجات الخاصة</a:t>
            </a:r>
            <a:r>
              <a:rPr lang="ar-EG" sz="2000" dirty="0"/>
              <a:t>؛ وذلك لتجنب إحراجه.</a:t>
            </a: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EG" sz="2000" dirty="0"/>
              <a:t>تجنب إظهار مشاعر الشفقة أو الرهبة عند التعامل معهم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22" y="496614"/>
            <a:ext cx="4554778" cy="2989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158175"/>
            <a:ext cx="57150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solidFill>
                  <a:schemeClr val="accent1"/>
                </a:solidFill>
              </a:rPr>
              <a:t>آداب التعامل مع ذوي الاحتياجات الخاصة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6220" y="46291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61948"/>
            <a:ext cx="1119091" cy="5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6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62200" y="3257550"/>
            <a:ext cx="4381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ابدأ التعامل بلطف </a:t>
            </a:r>
            <a:r>
              <a:rPr lang="ar-SA" sz="2200" dirty="0">
                <a:latin typeface="Arial Rounded MT Bold" panose="020F0704030504030204" pitchFamily="34" charset="0"/>
              </a:rPr>
              <a:t>و</a:t>
            </a:r>
            <a:r>
              <a:rPr lang="ar-SA" sz="2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ابتسامة</a:t>
            </a:r>
            <a:r>
              <a:rPr lang="ar-SA" sz="2200" dirty="0">
                <a:latin typeface="Arial Rounded MT Bold" panose="020F0704030504030204" pitchFamily="34" charset="0"/>
              </a:rPr>
              <a:t> وبشكل طبيعي .</a:t>
            </a:r>
            <a:endParaRPr lang="en-US" sz="2200" dirty="0">
              <a:latin typeface="Arial Rounded MT Bold" panose="020F0704030504030204" pitchFamily="34" charset="0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200" dirty="0">
                <a:latin typeface="Arial Rounded MT Bold" panose="020F0704030504030204" pitchFamily="34" charset="0"/>
              </a:rPr>
              <a:t>تجنّب استخدام لفظ معاق بل هم </a:t>
            </a:r>
            <a:r>
              <a:rPr lang="ar-SA" sz="2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أصحاب الهمم</a:t>
            </a:r>
            <a:r>
              <a:rPr lang="ar-SA" sz="22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 ذوي الاحتياجات الخاصة.</a:t>
            </a:r>
            <a:endParaRPr lang="en-US" sz="22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200" dirty="0">
                <a:latin typeface="Arial Rounded MT Bold" panose="020F0704030504030204" pitchFamily="34" charset="0"/>
              </a:rPr>
              <a:t>البعد في الحديث عن </a:t>
            </a:r>
            <a:r>
              <a:rPr lang="ar-SA" sz="22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الإعاقة</a:t>
            </a:r>
            <a:r>
              <a:rPr lang="ar-SA" sz="2200" dirty="0">
                <a:latin typeface="Arial Rounded MT Bold" panose="020F0704030504030204" pitchFamily="34" charset="0"/>
              </a:rPr>
              <a:t> أيًّا كان نوعها </a:t>
            </a:r>
            <a:endParaRPr lang="en-US" sz="22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04850"/>
            <a:ext cx="4762500" cy="2628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00200" y="285750"/>
            <a:ext cx="5562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sz="3200" dirty="0" smtClean="0">
                <a:solidFill>
                  <a:schemeClr val="accent1"/>
                </a:solidFill>
              </a:rPr>
              <a:t>آداب التعامل مع ذوي الاحتياجات الخاصة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1420" y="471701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09" y="133350"/>
            <a:ext cx="1119091" cy="5365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 rot="-2700000">
            <a:off x="7101345" y="-136688"/>
            <a:ext cx="1395714" cy="1050882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676400" y="341715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/>
            <a:r>
              <a:rPr lang="ar-SA" sz="2400" dirty="0"/>
              <a:t>سؤال </a:t>
            </a:r>
            <a:r>
              <a:rPr lang="en-US" sz="2400" dirty="0">
                <a:solidFill>
                  <a:srgbClr val="008000"/>
                </a:solidFill>
              </a:rPr>
              <a:t>ذوي الاحتياجات الخاصة </a:t>
            </a:r>
            <a:r>
              <a:rPr lang="en-US" sz="2400" dirty="0" err="1"/>
              <a:t>في</a:t>
            </a:r>
            <a:r>
              <a:rPr lang="en-US" sz="2400" dirty="0"/>
              <a:t> </a:t>
            </a:r>
            <a:r>
              <a:rPr lang="en-US" sz="2400" dirty="0" err="1"/>
              <a:t>حال</a:t>
            </a:r>
            <a:r>
              <a:rPr lang="en-US" sz="2400" dirty="0"/>
              <a:t> </a:t>
            </a:r>
            <a:r>
              <a:rPr lang="en-US" sz="2400" dirty="0" err="1"/>
              <a:t>حاجتهم</a:t>
            </a:r>
            <a:r>
              <a:rPr lang="en-US" sz="2400" dirty="0"/>
              <a:t> </a:t>
            </a:r>
            <a:r>
              <a:rPr lang="en-US" sz="2400" dirty="0" err="1"/>
              <a:t>إلى</a:t>
            </a:r>
            <a:r>
              <a:rPr lang="en-US" sz="2400" dirty="0"/>
              <a:t> </a:t>
            </a:r>
            <a:r>
              <a:rPr lang="en-US" sz="2400" dirty="0" err="1"/>
              <a:t>المساعدة</a:t>
            </a:r>
            <a:r>
              <a:rPr lang="en-US" sz="2400" dirty="0"/>
              <a:t>، </a:t>
            </a:r>
            <a:r>
              <a:rPr lang="en-US" sz="2400" dirty="0" err="1"/>
              <a:t>وتجنب</a:t>
            </a:r>
            <a:r>
              <a:rPr lang="en-US" sz="2400" dirty="0"/>
              <a:t> </a:t>
            </a:r>
            <a:r>
              <a:rPr lang="en-US" sz="2400" dirty="0" err="1"/>
              <a:t>المبادرة</a:t>
            </a:r>
            <a:r>
              <a:rPr lang="en-US" sz="2400" dirty="0"/>
              <a:t> </a:t>
            </a:r>
            <a:r>
              <a:rPr lang="en-US" sz="2400" dirty="0" err="1"/>
              <a:t>بالمساعدة</a:t>
            </a:r>
            <a:r>
              <a:rPr lang="en-US" sz="2400" dirty="0"/>
              <a:t>  </a:t>
            </a:r>
            <a:r>
              <a:rPr lang="en-US" sz="2400" dirty="0" err="1"/>
              <a:t>دون</a:t>
            </a:r>
            <a:r>
              <a:rPr lang="en-US" sz="2400" dirty="0"/>
              <a:t> </a:t>
            </a:r>
            <a:r>
              <a:rPr lang="en-US" sz="2400" dirty="0" err="1"/>
              <a:t>علمهم</a:t>
            </a:r>
            <a:r>
              <a:rPr lang="en-US" sz="2400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238750" cy="28765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98107"/>
            <a:ext cx="5562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solidFill>
                  <a:schemeClr val="accent1"/>
                </a:solidFill>
              </a:rPr>
              <a:t>آداب التعامل مع ذوي الاحتياجات الخاصة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4220" y="464081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09" y="3943350"/>
            <a:ext cx="1119091" cy="536534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36239"/>
            <a:ext cx="65" cy="38472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3351"/>
            <a:ext cx="4800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333750"/>
            <a:ext cx="6172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200" dirty="0"/>
              <a:t>عند الحديث معه إتاحة الفرصة الكافية له للحديث 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ar-SA" sz="2200" dirty="0" smtClean="0"/>
              <a:t>خاصة </a:t>
            </a:r>
            <a:r>
              <a:rPr lang="ar-SA" sz="2200" dirty="0"/>
              <a:t>لو كان </a:t>
            </a:r>
            <a:r>
              <a:rPr lang="ar-SA" sz="2200" dirty="0">
                <a:solidFill>
                  <a:srgbClr val="008000"/>
                </a:solidFill>
              </a:rPr>
              <a:t>صاحب إعاقة في النطق </a:t>
            </a:r>
            <a:r>
              <a:rPr lang="ar-SA" sz="2200" dirty="0"/>
              <a:t>مثل </a:t>
            </a:r>
            <a:r>
              <a:rPr lang="ar-SA" sz="2200" dirty="0">
                <a:solidFill>
                  <a:srgbClr val="C00000"/>
                </a:solidFill>
              </a:rPr>
              <a:t>التلعثم</a:t>
            </a:r>
            <a:r>
              <a:rPr lang="ar-SA" sz="2200" dirty="0"/>
              <a:t> .</a:t>
            </a:r>
            <a:endParaRPr lang="en-US" sz="2200" dirty="0"/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200" dirty="0"/>
              <a:t>لاتتعامل معه من خلال وسيط واجعل التعامل معه </a:t>
            </a:r>
            <a:r>
              <a:rPr lang="ar-SA" sz="2200" dirty="0" smtClean="0"/>
              <a:t>مباشرة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ar-SA" sz="2200" dirty="0" smtClean="0"/>
              <a:t> </a:t>
            </a:r>
            <a:r>
              <a:rPr lang="ar-SA" sz="2200" dirty="0"/>
              <a:t>لتمنحه ثقة بنفسه وثقة بأن المجتمع يقبله.</a:t>
            </a:r>
            <a:endParaRPr lang="en-US" sz="22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57620" y="47053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1119091" cy="5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8"/>
          <p:cNvSpPr/>
          <p:nvPr/>
        </p:nvSpPr>
        <p:spPr>
          <a:xfrm>
            <a:off x="7062789" y="1986988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58"/>
          <p:cNvGrpSpPr/>
          <p:nvPr/>
        </p:nvGrpSpPr>
        <p:grpSpPr>
          <a:xfrm>
            <a:off x="4383525" y="1987280"/>
            <a:ext cx="376926" cy="370324"/>
            <a:chOff x="-40748275" y="3238700"/>
            <a:chExt cx="322600" cy="316950"/>
          </a:xfrm>
        </p:grpSpPr>
        <p:sp>
          <p:nvSpPr>
            <p:cNvPr id="614" name="Google Shape;614;p58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8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8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8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8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8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" y="33221"/>
            <a:ext cx="4419803" cy="36815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05000" y="2615446"/>
            <a:ext cx="70104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EG" sz="2200" dirty="0">
                <a:solidFill>
                  <a:srgbClr val="008000"/>
                </a:solidFill>
              </a:rPr>
              <a:t>عند الإعاقة البصرية </a:t>
            </a:r>
            <a:r>
              <a:rPr lang="ar-EG" sz="2200" dirty="0"/>
              <a:t>اجعله يمسك </a:t>
            </a:r>
            <a:r>
              <a:rPr lang="ar-EG" sz="2200" dirty="0" smtClean="0"/>
              <a:t>بذراعك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ar-EG" sz="2200" dirty="0" smtClean="0"/>
              <a:t> </a:t>
            </a:r>
            <a:r>
              <a:rPr lang="ar-EG" sz="2200" dirty="0"/>
              <a:t>في حال </a:t>
            </a:r>
            <a:r>
              <a:rPr lang="ar-EG" sz="2200" dirty="0" smtClean="0"/>
              <a:t>احتاج </a:t>
            </a:r>
            <a:r>
              <a:rPr lang="ar-EG" sz="2200" dirty="0"/>
              <a:t>مساعدة للارشاد ولاتمسك </a:t>
            </a:r>
            <a:r>
              <a:rPr lang="ar-EG" sz="2200" dirty="0" smtClean="0"/>
              <a:t>يده.</a:t>
            </a:r>
            <a:endParaRPr lang="ar-EG" sz="2200" dirty="0"/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EG" sz="2200" dirty="0"/>
              <a:t>يجب لفت انتباه </a:t>
            </a:r>
            <a:r>
              <a:rPr lang="ar-EG" sz="2200" dirty="0">
                <a:solidFill>
                  <a:srgbClr val="008000"/>
                </a:solidFill>
              </a:rPr>
              <a:t>ذوي الاحتياجات </a:t>
            </a:r>
            <a:r>
              <a:rPr lang="ar-EG" sz="2200" dirty="0" smtClean="0">
                <a:solidFill>
                  <a:srgbClr val="008000"/>
                </a:solidFill>
              </a:rPr>
              <a:t>الخاصة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ar-EG" sz="2200" dirty="0"/>
              <a:t> وليكن برفع </a:t>
            </a:r>
            <a:r>
              <a:rPr lang="ar-EG" sz="2200" dirty="0" smtClean="0"/>
              <a:t>الصوت </a:t>
            </a:r>
            <a:r>
              <a:rPr lang="ar-EG" sz="2200" dirty="0"/>
              <a:t>مع لمس اليد سواء عند </a:t>
            </a:r>
            <a:r>
              <a:rPr lang="ar-EG" sz="2200" dirty="0" smtClean="0"/>
              <a:t>بداية التحدث أوعند المغادرة</a:t>
            </a:r>
            <a:r>
              <a:rPr lang="en-US" sz="2200" dirty="0"/>
              <a:t>.</a:t>
            </a:r>
            <a:endParaRPr lang="en-US" sz="2200" dirty="0" smtClean="0"/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EG" sz="2200" dirty="0" smtClean="0"/>
              <a:t>ذكر </a:t>
            </a:r>
            <a:r>
              <a:rPr lang="ar-EG" sz="2200" dirty="0"/>
              <a:t>أسماء </a:t>
            </a:r>
            <a:r>
              <a:rPr lang="ar-EG" sz="2200" dirty="0" smtClean="0"/>
              <a:t>المتواجدين</a:t>
            </a:r>
            <a:r>
              <a:rPr lang="en-US" sz="2200" dirty="0" smtClean="0"/>
              <a:t>  </a:t>
            </a:r>
            <a:r>
              <a:rPr lang="ar-EG" sz="2200" dirty="0" smtClean="0"/>
              <a:t>بالمكان </a:t>
            </a:r>
            <a:r>
              <a:rPr lang="ar-EG" sz="2200" dirty="0"/>
              <a:t>لو أكثر من شخص.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56837" y="720864"/>
            <a:ext cx="4501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4000" dirty="0">
                <a:solidFill>
                  <a:schemeClr val="accent1"/>
                </a:solidFill>
              </a:rPr>
              <a:t>في حالة الإعاقة البصرية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62420" y="46291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73616"/>
            <a:ext cx="1119091" cy="5365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14" y="666750"/>
            <a:ext cx="4678485" cy="2919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478709"/>
            <a:ext cx="73914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r"/>
            <a:r>
              <a:rPr lang="ar-EG" sz="2200" dirty="0">
                <a:solidFill>
                  <a:srgbClr val="008000"/>
                </a:solidFill>
              </a:rPr>
              <a:t>في حالة الإعاقة السمعية</a:t>
            </a:r>
            <a:r>
              <a:rPr lang="ar-EG" sz="2200" dirty="0"/>
              <a:t> ، لفت الانتباه يكون بمد اليد وليكن </a:t>
            </a:r>
            <a:r>
              <a:rPr lang="ar-EG" sz="2200" dirty="0" smtClean="0"/>
              <a:t>للسلام</a:t>
            </a:r>
            <a:endParaRPr lang="en-US" sz="2200" dirty="0" smtClean="0"/>
          </a:p>
          <a:p>
            <a:pPr lvl="0" algn="r"/>
            <a:r>
              <a:rPr lang="ar-EG" sz="2200" dirty="0" smtClean="0"/>
              <a:t>ثم </a:t>
            </a:r>
            <a:r>
              <a:rPr lang="ar-EG" sz="2200" dirty="0"/>
              <a:t>النظر </a:t>
            </a:r>
            <a:r>
              <a:rPr lang="ar-EG" sz="2200" dirty="0" smtClean="0"/>
              <a:t>إليه </a:t>
            </a:r>
            <a:r>
              <a:rPr lang="ar-EG" sz="2200" dirty="0"/>
              <a:t>والتحدّث ببطء، وبحركات واضحة للشفاة ليستطيع الفهم.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2937892" y="33375"/>
            <a:ext cx="3039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400" dirty="0">
                <a:solidFill>
                  <a:schemeClr val="accent1"/>
                </a:solidFill>
              </a:rPr>
              <a:t>الإعاقة السمعية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4564618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61948"/>
            <a:ext cx="1119091" cy="536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438150"/>
            <a:ext cx="4143376" cy="312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964109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4400" dirty="0">
                <a:solidFill>
                  <a:schemeClr val="accent1"/>
                </a:solidFill>
              </a:rPr>
              <a:t>الإعاقة الحركية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671560"/>
            <a:ext cx="6798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200" dirty="0">
                <a:solidFill>
                  <a:srgbClr val="008000"/>
                </a:solidFill>
              </a:rPr>
              <a:t>عند الإعاقة الحركية </a:t>
            </a:r>
            <a:r>
              <a:rPr lang="ar-EG" sz="2200" dirty="0"/>
              <a:t>يفضل أن تحدث الشخص وأنت جالس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EG" sz="2200" dirty="0"/>
              <a:t>اترك له حرية الاختيار في </a:t>
            </a:r>
            <a:r>
              <a:rPr lang="ar-EG" sz="2200" dirty="0">
                <a:solidFill>
                  <a:srgbClr val="008000"/>
                </a:solidFill>
              </a:rPr>
              <a:t>قبول المساعدة </a:t>
            </a:r>
            <a:r>
              <a:rPr lang="ar-EG" sz="2200" dirty="0"/>
              <a:t>من عدمها ، وتجنّب الإلحاح 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45242" y="4629150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www.blearabyapps.com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cial Needs Education Center by Slidesgo">
  <a:themeElements>
    <a:clrScheme name="Simple Light">
      <a:dk1>
        <a:srgbClr val="000000"/>
      </a:dk1>
      <a:lt1>
        <a:srgbClr val="F9F6F2"/>
      </a:lt1>
      <a:dk2>
        <a:srgbClr val="000000"/>
      </a:dk2>
      <a:lt2>
        <a:srgbClr val="47A85C"/>
      </a:lt2>
      <a:accent1>
        <a:srgbClr val="E94841"/>
      </a:accent1>
      <a:accent2>
        <a:srgbClr val="F9F6F2"/>
      </a:accent2>
      <a:accent3>
        <a:srgbClr val="47A85C"/>
      </a:accent3>
      <a:accent4>
        <a:srgbClr val="EECB3C"/>
      </a:accent4>
      <a:accent5>
        <a:srgbClr val="41B0DF"/>
      </a:accent5>
      <a:accent6>
        <a:srgbClr val="E94841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252</Words>
  <Application>Microsoft Office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Roboto Condensed Light</vt:lpstr>
      <vt:lpstr>Open Sans</vt:lpstr>
      <vt:lpstr>Tahoma</vt:lpstr>
      <vt:lpstr>Arial Rounded MT Bold</vt:lpstr>
      <vt:lpstr>Livvic</vt:lpstr>
      <vt:lpstr>Special Needs Education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آداب التعامل مع  ذوي الاحتياجات الخاصة</dc:title>
  <dc:creator>BelarabyApps</dc:creator>
  <cp:lastModifiedBy>bridge</cp:lastModifiedBy>
  <cp:revision>40</cp:revision>
  <dcterms:modified xsi:type="dcterms:W3CDTF">2021-12-07T14:49:15Z</dcterms:modified>
</cp:coreProperties>
</file>